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95" r:id="rId2"/>
    <p:sldId id="381" r:id="rId3"/>
    <p:sldId id="379" r:id="rId4"/>
    <p:sldId id="380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6" r:id="rId16"/>
    <p:sldId id="397" r:id="rId17"/>
    <p:sldId id="398" r:id="rId18"/>
    <p:sldId id="399" r:id="rId19"/>
    <p:sldId id="400" r:id="rId20"/>
    <p:sldId id="403" r:id="rId21"/>
    <p:sldId id="401" r:id="rId22"/>
    <p:sldId id="402" r:id="rId23"/>
    <p:sldId id="404" r:id="rId24"/>
    <p:sldId id="405" r:id="rId25"/>
    <p:sldId id="406" r:id="rId26"/>
    <p:sldId id="407" r:id="rId27"/>
    <p:sldId id="408" r:id="rId28"/>
    <p:sldId id="410" r:id="rId29"/>
    <p:sldId id="411" r:id="rId30"/>
    <p:sldId id="257" r:id="rId31"/>
    <p:sldId id="308" r:id="rId32"/>
    <p:sldId id="359" r:id="rId33"/>
    <p:sldId id="304" r:id="rId34"/>
    <p:sldId id="417" r:id="rId35"/>
    <p:sldId id="418" r:id="rId36"/>
    <p:sldId id="419" r:id="rId37"/>
    <p:sldId id="420" r:id="rId38"/>
    <p:sldId id="421" r:id="rId39"/>
    <p:sldId id="319" r:id="rId40"/>
    <p:sldId id="267" r:id="rId41"/>
    <p:sldId id="318" r:id="rId42"/>
    <p:sldId id="329" r:id="rId43"/>
    <p:sldId id="330" r:id="rId44"/>
    <p:sldId id="372" r:id="rId45"/>
    <p:sldId id="324" r:id="rId46"/>
    <p:sldId id="325" r:id="rId47"/>
    <p:sldId id="322" r:id="rId48"/>
    <p:sldId id="323" r:id="rId49"/>
    <p:sldId id="327" r:id="rId50"/>
    <p:sldId id="328" r:id="rId51"/>
    <p:sldId id="315" r:id="rId52"/>
    <p:sldId id="316" r:id="rId53"/>
    <p:sldId id="360" r:id="rId54"/>
    <p:sldId id="317" r:id="rId55"/>
    <p:sldId id="269" r:id="rId56"/>
    <p:sldId id="270" r:id="rId57"/>
    <p:sldId id="332" r:id="rId58"/>
    <p:sldId id="28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1" r:id="rId67"/>
    <p:sldId id="343" r:id="rId68"/>
    <p:sldId id="346" r:id="rId69"/>
    <p:sldId id="350" r:id="rId70"/>
    <p:sldId id="351" r:id="rId71"/>
    <p:sldId id="347" r:id="rId72"/>
    <p:sldId id="353" r:id="rId73"/>
    <p:sldId id="354" r:id="rId74"/>
    <p:sldId id="348" r:id="rId75"/>
    <p:sldId id="349" r:id="rId76"/>
    <p:sldId id="356" r:id="rId77"/>
    <p:sldId id="366" r:id="rId78"/>
    <p:sldId id="355" r:id="rId79"/>
    <p:sldId id="363" r:id="rId8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F44EB-9137-44B6-892F-F9CB358F9129}" type="datetimeFigureOut">
              <a:rPr lang="es-ES" smtClean="0"/>
              <a:t>15/11/2019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DE6C4-D3C1-4813-92FC-3B57681180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74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756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03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8167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356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800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0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252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9098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56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89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81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132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29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271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16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65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55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79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24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28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45F32-A121-4641-9D52-4FF3C21406F1}" type="datetimeFigureOut">
              <a:rPr lang="es-ES" smtClean="0"/>
              <a:pPr/>
              <a:t>15/11/2019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53CC-E944-41E1-A854-6C3173E66F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18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281473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PROYECTOS COCINAS</a:t>
            </a:r>
            <a:endParaRPr lang="es-ES" sz="5400" dirty="0"/>
          </a:p>
        </p:txBody>
      </p:sp>
      <p:pic>
        <p:nvPicPr>
          <p:cNvPr id="6" name="Shape 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497" y="3886200"/>
            <a:ext cx="2667004" cy="694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2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38" name="Picture 2" descr="D:\ENCINAR DEL REY\infosencinar\TIPO P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408" y="71233"/>
            <a:ext cx="9903076" cy="634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64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86" name="Picture 2" descr="D:\ENCINAR DEL REY\infosencinar\TIPO P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206" y="650442"/>
            <a:ext cx="10855814" cy="564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3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006" y="816647"/>
            <a:ext cx="8281987" cy="57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77" name="Picture 1" descr="D:\ENCINAR DEL REY\infosencinar\TIPO A-C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0348" y="193205"/>
            <a:ext cx="9690608" cy="6097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16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25" name="Picture 1" descr="D:\ENCINAR DEL REY\infosencinar\TIPO A-C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61796"/>
            <a:ext cx="8481177" cy="6122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44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6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1712" y="-1075902"/>
            <a:ext cx="6337582" cy="89630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52" y="6290818"/>
            <a:ext cx="1888382" cy="5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05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8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8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52" y="6290818"/>
            <a:ext cx="1888382" cy="567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65" y="242370"/>
            <a:ext cx="8787587" cy="620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9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719623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/>
              <a:t>PROYECTOS VESTIDORES</a:t>
            </a:r>
            <a:endParaRPr lang="es-ES" sz="5400" b="1" dirty="0"/>
          </a:p>
        </p:txBody>
      </p:sp>
      <p:pic>
        <p:nvPicPr>
          <p:cNvPr id="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54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18202" y="341194"/>
            <a:ext cx="10509440" cy="8775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60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Cuerpo del </a:t>
            </a:r>
            <a:r>
              <a:rPr lang="es-ES" sz="60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interior</a:t>
            </a:r>
            <a:endParaRPr lang="es-ES" sz="60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69963" y="1884553"/>
            <a:ext cx="100059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Fabricado en tablero de partículas de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19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mm de espesor recubierto de melanina por ambas caras en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diseños Roble </a:t>
            </a:r>
            <a:r>
              <a:rPr lang="es-ES" sz="16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Tifany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, Textil y Espiga.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Canteado con PVC de 1mm de espesor en el mismo diseño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que el cuerpo del mueble.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Trasera en tablero de partículas de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10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mm de espesor recubierto de melanina por ambas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caras del mismo diseño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embutida en el cuerpo.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Ensamblaje mediante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excéntricas. 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Estantes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en el mismo tablero </a:t>
            </a:r>
            <a:r>
              <a:rPr lang="es-ES" sz="1600" dirty="0" err="1">
                <a:latin typeface="Arial" panose="020B0604020202020204" pitchFamily="34" charset="0"/>
                <a:ea typeface="Calibri" panose="020F0502020204030204" pitchFamily="34" charset="0"/>
              </a:rPr>
              <a:t>melamínico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 de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19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mm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y de 30mm canteados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los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cuatro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lados en el mismo diseño del cuerpo.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Los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soportes de 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las baldas están </a:t>
            </a:r>
            <a:r>
              <a:rPr lang="es-ES" sz="1600" dirty="0">
                <a:latin typeface="Arial" panose="020B0604020202020204" pitchFamily="34" charset="0"/>
                <a:ea typeface="Calibri" panose="020F0502020204030204" pitchFamily="34" charset="0"/>
              </a:rPr>
              <a:t>mecanizados y están ocultos para mantener una estética más moderna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Perfil de aluminio para baldas adaptables en altura en los módulos acordados.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Las barras de colgar en acabado Moka.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Los gradenes están fabricados íntegramente en el mismo diseño del cuerpo. Las correderas de los gradenes son de extracción total, con freno de 40Kg de carga de la marca </a:t>
            </a:r>
            <a:r>
              <a:rPr lang="es-ES" sz="16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Grass</a:t>
            </a: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Los frentes de los gradenes tienen el tirador embutido.</a:t>
            </a:r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6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0" y="341194"/>
            <a:ext cx="12192000" cy="8775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s-ES" sz="60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Puertas</a:t>
            </a:r>
            <a:endParaRPr lang="es-ES" sz="6000" b="1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75607" y="1318526"/>
            <a:ext cx="1044078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PUERTAS ABATIBLES</a:t>
            </a:r>
          </a:p>
          <a:p>
            <a:pPr algn="just"/>
            <a:endParaRPr lang="es-ES" sz="14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Bisagras marca 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Hëttich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modelo 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Sensys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(con freno amortiguado), 5 unidades por cada puerta de armario. Según la apertura de la puerta llevará bisagras de 110º, 165º o 45º.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Puerta diseño Gris Cachemira. Fabricada con soporte MDF de 19mm de espesor con una cara lacada en poliuretano con terminación 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Super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Mate 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antihuellas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Puerta diseño Espiga Gris. Fabricada con soporte aglomerado de 19mm de espesor con dos caras de diseño 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melamínico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Puerta 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diseño Negro. 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Fabricada con soporte MDF de 19mm de espesor con una cara lacada en 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poliuretano 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con terminación </a:t>
            </a:r>
            <a:r>
              <a:rPr lang="es-ES" sz="1400" dirty="0" err="1">
                <a:latin typeface="Arial" panose="020B0604020202020204" pitchFamily="34" charset="0"/>
                <a:ea typeface="Calibri" panose="020F0502020204030204" pitchFamily="34" charset="0"/>
              </a:rPr>
              <a:t>Super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 Mate </a:t>
            </a:r>
            <a:r>
              <a:rPr lang="es-ES" sz="1400" dirty="0" err="1">
                <a:latin typeface="Arial" panose="020B0604020202020204" pitchFamily="34" charset="0"/>
                <a:ea typeface="Calibri" panose="020F0502020204030204" pitchFamily="34" charset="0"/>
              </a:rPr>
              <a:t>antihuellas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Tirador de aluminio lacado a juego con la puerta de 1000mm de largo enrasado en el perfil de la puerta.</a:t>
            </a:r>
          </a:p>
          <a:p>
            <a:pPr algn="just"/>
            <a:endParaRPr lang="es-ES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S" sz="1400" b="1" dirty="0">
                <a:latin typeface="Arial" panose="020B0604020202020204" pitchFamily="34" charset="0"/>
                <a:ea typeface="Calibri" panose="020F0502020204030204" pitchFamily="34" charset="0"/>
              </a:rPr>
              <a:t>PUERTA </a:t>
            </a: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CORREDERAS</a:t>
            </a:r>
          </a:p>
          <a:p>
            <a:pPr algn="just"/>
            <a:endParaRPr lang="es-ES" sz="14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Puerta diseño Negro. Fabricada con soporte MDF de 19mm de espesor con una cara lacada en 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poliuretano 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con terminación </a:t>
            </a:r>
            <a:r>
              <a:rPr lang="es-ES" sz="1400" dirty="0" err="1">
                <a:latin typeface="Arial" panose="020B0604020202020204" pitchFamily="34" charset="0"/>
                <a:ea typeface="Calibri" panose="020F0502020204030204" pitchFamily="34" charset="0"/>
              </a:rPr>
              <a:t>Super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 Mate </a:t>
            </a:r>
            <a:r>
              <a:rPr lang="es-ES" sz="1400" dirty="0" err="1">
                <a:latin typeface="Arial" panose="020B0604020202020204" pitchFamily="34" charset="0"/>
                <a:ea typeface="Calibri" panose="020F0502020204030204" pitchFamily="34" charset="0"/>
              </a:rPr>
              <a:t>antihuellas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Tirador de Latón negro enrasado en puerta.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Herraje corredera marca 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Hëttich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modelo Top Line XL para 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uertas de gran formato 2500x2000mm.</a:t>
            </a:r>
            <a:endParaRPr lang="es-ES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es-ES" sz="14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S" sz="1400" b="1" dirty="0">
                <a:latin typeface="Arial" panose="020B0604020202020204" pitchFamily="34" charset="0"/>
                <a:ea typeface="Calibri" panose="020F0502020204030204" pitchFamily="34" charset="0"/>
              </a:rPr>
              <a:t>PUERTA </a:t>
            </a:r>
            <a:r>
              <a:rPr lang="es-ES" sz="14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COPLANARES</a:t>
            </a:r>
          </a:p>
          <a:p>
            <a:pPr algn="just"/>
            <a:endParaRPr lang="es-ES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Puerta en diseño Luna (Interiorista) con tirador de latón negro embutido en 25mm de espesor.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Herraje 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coplanar</a:t>
            </a:r>
            <a:r>
              <a:rPr lang="es-ES" sz="1400" dirty="0" smtClean="0">
                <a:latin typeface="Arial" panose="020B0604020202020204" pitchFamily="34" charset="0"/>
                <a:ea typeface="Calibri" panose="020F0502020204030204" pitchFamily="34" charset="0"/>
              </a:rPr>
              <a:t> marca </a:t>
            </a:r>
            <a:r>
              <a:rPr lang="es-ES" sz="1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Bortolucci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es-ES" sz="11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600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endParaRPr lang="es-ES" sz="16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9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8202" y="341194"/>
            <a:ext cx="10509440" cy="87757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700" b="1" u="sng" dirty="0" smtClean="0">
                <a:latin typeface="+mn-lt"/>
              </a:rPr>
              <a:t>Herrajes principales</a:t>
            </a:r>
            <a:endParaRPr lang="es-ES" b="1" u="sng" dirty="0">
              <a:latin typeface="+mn-lt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212006" y="846161"/>
            <a:ext cx="5281684" cy="6011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8 Marcador de texto"/>
          <p:cNvSpPr txBox="1">
            <a:spLocks/>
          </p:cNvSpPr>
          <p:nvPr/>
        </p:nvSpPr>
        <p:spPr>
          <a:xfrm>
            <a:off x="534887" y="17309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2000" dirty="0" smtClean="0"/>
              <a:t>B</a:t>
            </a:r>
            <a:r>
              <a:rPr lang="es-ES" sz="2000" dirty="0" smtClean="0">
                <a:sym typeface="Wingdings" pitchFamily="2" charset="2"/>
              </a:rPr>
              <a:t>isagras </a:t>
            </a:r>
            <a:r>
              <a:rPr lang="es-ES" sz="2000" dirty="0" err="1">
                <a:sym typeface="Wingdings" pitchFamily="2" charset="2"/>
              </a:rPr>
              <a:t>H</a:t>
            </a:r>
            <a:r>
              <a:rPr lang="es-ES" sz="2000" dirty="0" err="1" smtClean="0">
                <a:sym typeface="Wingdings" pitchFamily="2" charset="2"/>
              </a:rPr>
              <a:t>ëttich</a:t>
            </a:r>
            <a:r>
              <a:rPr lang="es-ES" sz="2000" dirty="0" smtClean="0">
                <a:sym typeface="Wingdings" pitchFamily="2" charset="2"/>
              </a:rPr>
              <a:t> </a:t>
            </a:r>
            <a:r>
              <a:rPr lang="es-ES" sz="2000" dirty="0" err="1">
                <a:sym typeface="Wingdings" pitchFamily="2" charset="2"/>
              </a:rPr>
              <a:t>S</a:t>
            </a:r>
            <a:r>
              <a:rPr lang="es-ES" sz="2000" dirty="0" err="1" smtClean="0">
                <a:sym typeface="Wingdings" pitchFamily="2" charset="2"/>
              </a:rPr>
              <a:t>ensys</a:t>
            </a:r>
            <a:r>
              <a:rPr lang="es-ES" sz="2000" dirty="0" smtClean="0">
                <a:sym typeface="Wingdings" pitchFamily="2" charset="2"/>
              </a:rPr>
              <a:t> con tapas decorativas. Patas de alta resistencia (300Kg cada unidad de pata).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2000" dirty="0" smtClean="0">
                <a:sym typeface="Wingdings" pitchFamily="2" charset="2"/>
              </a:rPr>
              <a:t>Herraje puerta corredera </a:t>
            </a:r>
            <a:r>
              <a:rPr lang="es-ES" sz="2000" dirty="0" err="1" smtClean="0">
                <a:sym typeface="Wingdings" pitchFamily="2" charset="2"/>
              </a:rPr>
              <a:t>Hëttich</a:t>
            </a:r>
            <a:r>
              <a:rPr lang="es-ES" sz="2000" dirty="0" smtClean="0">
                <a:sym typeface="Wingdings" pitchFamily="2" charset="2"/>
              </a:rPr>
              <a:t> </a:t>
            </a:r>
            <a:r>
              <a:rPr lang="es-ES" sz="2000" dirty="0" err="1" smtClean="0">
                <a:sym typeface="Wingdings" pitchFamily="2" charset="2"/>
              </a:rPr>
              <a:t>TopLine</a:t>
            </a:r>
            <a:r>
              <a:rPr lang="es-ES" sz="2000" dirty="0" smtClean="0">
                <a:sym typeface="Wingdings" pitchFamily="2" charset="2"/>
              </a:rPr>
              <a:t> XL de hasta 80kg de carga.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ES" sz="2000" dirty="0" smtClean="0">
                <a:sym typeface="Wingdings" pitchFamily="2" charset="2"/>
              </a:rPr>
              <a:t>Herraje puerta </a:t>
            </a:r>
            <a:r>
              <a:rPr lang="es-ES" sz="2000" dirty="0" err="1" smtClean="0">
                <a:sym typeface="Wingdings" pitchFamily="2" charset="2"/>
              </a:rPr>
              <a:t>Coplanar</a:t>
            </a:r>
            <a:r>
              <a:rPr lang="es-ES" sz="2000" dirty="0" smtClean="0">
                <a:sym typeface="Wingdings" pitchFamily="2" charset="2"/>
              </a:rPr>
              <a:t> </a:t>
            </a:r>
            <a:r>
              <a:rPr lang="es-ES" sz="2000" dirty="0" err="1" smtClean="0">
                <a:sym typeface="Wingdings" pitchFamily="2" charset="2"/>
              </a:rPr>
              <a:t>Bortulizzi</a:t>
            </a:r>
            <a:r>
              <a:rPr lang="es-ES" sz="2000" dirty="0" smtClean="0">
                <a:sym typeface="Wingdings" pitchFamily="2" charset="2"/>
              </a:rPr>
              <a:t> Slider M50 Flex.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s-ES" sz="2000" dirty="0" smtClean="0"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s-E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Wingdings" pitchFamily="2" charset="2"/>
            </a:endParaRP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5770" y="4783291"/>
            <a:ext cx="2332847" cy="154850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" name="8 Marcador de texto"/>
          <p:cNvSpPr txBox="1">
            <a:spLocks/>
          </p:cNvSpPr>
          <p:nvPr/>
        </p:nvSpPr>
        <p:spPr>
          <a:xfrm>
            <a:off x="1412911" y="3853745"/>
            <a:ext cx="1838563" cy="477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2000" noProof="0" dirty="0" smtClean="0"/>
              <a:t>Bisagras </a:t>
            </a:r>
            <a:r>
              <a:rPr lang="es-ES" sz="2000" noProof="0" dirty="0" err="1" smtClean="0"/>
              <a:t>Hëttich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8 Marcador de texto"/>
          <p:cNvSpPr txBox="1">
            <a:spLocks/>
          </p:cNvSpPr>
          <p:nvPr/>
        </p:nvSpPr>
        <p:spPr>
          <a:xfrm>
            <a:off x="4735690" y="3629267"/>
            <a:ext cx="2198261" cy="907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s-ES" sz="2000" noProof="0" dirty="0" smtClean="0"/>
              <a:t>Herrajes correderas</a:t>
            </a:r>
            <a:r>
              <a:rPr lang="es-ES" sz="2000" dirty="0">
                <a:ea typeface="Calibri" panose="020F0502020204030204" pitchFamily="34" charset="0"/>
              </a:rPr>
              <a:t> </a:t>
            </a:r>
            <a:r>
              <a:rPr lang="es-ES" sz="2000" dirty="0" err="1">
                <a:ea typeface="Calibri" panose="020F0502020204030204" pitchFamily="34" charset="0"/>
              </a:rPr>
              <a:t>Hëttich</a:t>
            </a:r>
            <a:r>
              <a:rPr lang="es-ES" sz="2000" dirty="0">
                <a:ea typeface="Calibri" panose="020F0502020204030204" pitchFamily="34" charset="0"/>
              </a:rPr>
              <a:t> modelo Top Line XL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4" name="8 Marcador de texto"/>
          <p:cNvSpPr txBox="1">
            <a:spLocks/>
          </p:cNvSpPr>
          <p:nvPr/>
        </p:nvSpPr>
        <p:spPr>
          <a:xfrm>
            <a:off x="8738610" y="3683024"/>
            <a:ext cx="2084067" cy="1172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2000" noProof="0" dirty="0" smtClean="0"/>
              <a:t>Herraje </a:t>
            </a:r>
            <a:r>
              <a:rPr lang="es-ES" sz="2000" noProof="0" dirty="0" err="1" smtClean="0"/>
              <a:t>coplanar</a:t>
            </a:r>
            <a:r>
              <a:rPr lang="es-ES" sz="2000" noProof="0" dirty="0" smtClean="0"/>
              <a:t> </a:t>
            </a:r>
            <a:r>
              <a:rPr lang="es-ES" sz="2000" noProof="0" dirty="0" err="1" smtClean="0"/>
              <a:t>Bortolizzi</a:t>
            </a:r>
            <a:r>
              <a:rPr lang="es-ES" sz="2000" noProof="0" dirty="0" smtClean="0"/>
              <a:t> Slider M50 Flex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s://klickdummy.hettich.com/typo3temp/pics/ab2f37bc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12" y="4735951"/>
            <a:ext cx="2213551" cy="154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bortoluzzi.com/wp-content/uploads/2016/07/m50-fle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153" y="4781826"/>
            <a:ext cx="1549971" cy="154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 idx="4294967295"/>
          </p:nvPr>
        </p:nvSpPr>
        <p:spPr>
          <a:xfrm>
            <a:off x="1136652" y="260351"/>
            <a:ext cx="9712325" cy="1355725"/>
          </a:xfrm>
        </p:spPr>
        <p:txBody>
          <a:bodyPr rtlCol="0"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s-ES" sz="8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DISEÑO Y CALIDAD</a:t>
            </a:r>
          </a:p>
        </p:txBody>
      </p:sp>
      <p:pic>
        <p:nvPicPr>
          <p:cNvPr id="1229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9" y="2189163"/>
            <a:ext cx="3700463" cy="433546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2" y="2195513"/>
            <a:ext cx="3832225" cy="43291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6" y="2195513"/>
            <a:ext cx="4373562" cy="432911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3813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 idx="4294967295"/>
          </p:nvPr>
        </p:nvSpPr>
        <p:spPr>
          <a:xfrm>
            <a:off x="1370013" y="0"/>
            <a:ext cx="8686800" cy="1341438"/>
          </a:xfrm>
        </p:spPr>
        <p:txBody>
          <a:bodyPr rtlCol="0"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Opciones de almacenamiento y distribución de ropa y enseres</a:t>
            </a:r>
          </a:p>
        </p:txBody>
      </p:sp>
      <p:pic>
        <p:nvPicPr>
          <p:cNvPr id="13315" name="Marcador de contenido 3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3" y="1311276"/>
            <a:ext cx="4356100" cy="2589213"/>
          </a:xfrm>
        </p:spPr>
      </p:pic>
      <p:pic>
        <p:nvPicPr>
          <p:cNvPr id="13316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7" y="1311276"/>
            <a:ext cx="2090737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933826"/>
            <a:ext cx="43561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1" y="3933826"/>
            <a:ext cx="208756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Marcador de contenido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1311276"/>
            <a:ext cx="3938588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3933826"/>
            <a:ext cx="39449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1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9940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74826" y="188914"/>
            <a:ext cx="8602662" cy="1849437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Puertas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correderas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doble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/triple </a:t>
            </a:r>
            <a:r>
              <a:rPr lang="en-US" sz="6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guía</a:t>
            </a:r>
            <a:r>
              <a:rPr 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4339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2" y="2332038"/>
            <a:ext cx="2747963" cy="3949700"/>
          </a:xfrm>
          <a:prstGeom prst="rect">
            <a:avLst/>
          </a:prstGeom>
          <a:noFill/>
          <a:ln>
            <a:noFill/>
          </a:ln>
          <a:effectLst>
            <a:innerShdw blurRad="762000">
              <a:prstClr val="black"/>
            </a:inn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84" y="2332038"/>
            <a:ext cx="2959100" cy="3949700"/>
          </a:xfrm>
          <a:prstGeom prst="rect">
            <a:avLst/>
          </a:prstGeom>
          <a:noFill/>
          <a:ln>
            <a:noFill/>
          </a:ln>
          <a:effectLst>
            <a:innerShdw blurRad="1003300">
              <a:prstClr val="black"/>
            </a:inn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2" y="2332038"/>
            <a:ext cx="3024187" cy="3949700"/>
          </a:xfrm>
          <a:prstGeom prst="rect">
            <a:avLst/>
          </a:prstGeom>
          <a:noFill/>
          <a:ln>
            <a:noFill/>
          </a:ln>
          <a:effectLst>
            <a:innerShdw blurRad="1016000">
              <a:prstClr val="black"/>
            </a:inn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337848"/>
            <a:ext cx="2952750" cy="3949700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ffectLst>
            <a:innerShdw blurRad="965200">
              <a:prstClr val="black"/>
            </a:inn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hape 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3552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5913" y="333375"/>
            <a:ext cx="8686800" cy="935038"/>
          </a:xfrm>
        </p:spPr>
        <p:txBody>
          <a:bodyPr/>
          <a:lstStyle/>
          <a:p>
            <a:pPr algn="ctr">
              <a:defRPr/>
            </a:pP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TRES SERIES A ELEGIR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536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3" y="1465264"/>
            <a:ext cx="3848100" cy="510222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24" y="1465264"/>
            <a:ext cx="3644900" cy="510222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1" y="1465264"/>
            <a:ext cx="3816350" cy="510222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009982" y="5804737"/>
            <a:ext cx="2160240" cy="5336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CLASSIC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315664" y="5804736"/>
            <a:ext cx="14057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INNOVA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0302890" y="5804736"/>
            <a:ext cx="10227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WALL</a:t>
            </a:r>
          </a:p>
        </p:txBody>
      </p:sp>
      <p:pic>
        <p:nvPicPr>
          <p:cNvPr id="10" name="Shape 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6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88" y="533401"/>
            <a:ext cx="11088688" cy="116681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            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Puertas Coplanar con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herraje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que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hace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que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corran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verdad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38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92301"/>
            <a:ext cx="3240088" cy="43465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2" y="1892301"/>
            <a:ext cx="3375025" cy="43465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88913"/>
            <a:ext cx="1381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4" y="3479801"/>
            <a:ext cx="4270375" cy="27590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4" y="1892301"/>
            <a:ext cx="4264025" cy="21129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1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9130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4197" y="2543694"/>
            <a:ext cx="11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 A2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608" y="216130"/>
            <a:ext cx="8589906" cy="6392488"/>
          </a:xfrm>
          <a:prstGeom prst="rect">
            <a:avLst/>
          </a:prstGeom>
        </p:spPr>
      </p:pic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3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52" y="6290818"/>
            <a:ext cx="1888382" cy="567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4" y="353948"/>
            <a:ext cx="8805219" cy="622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9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80" y="274320"/>
            <a:ext cx="8950470" cy="633439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4197" y="2543694"/>
            <a:ext cx="11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 A2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0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863" y="103438"/>
            <a:ext cx="7442403" cy="66855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4197" y="2543694"/>
            <a:ext cx="11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 A2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0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19" y="133004"/>
            <a:ext cx="6315990" cy="617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24197" y="2543694"/>
            <a:ext cx="11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 A2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5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64" y="282632"/>
            <a:ext cx="6828866" cy="623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24197" y="2543694"/>
            <a:ext cx="11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 A2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7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14" y="302358"/>
            <a:ext cx="6912632" cy="617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24197" y="2543694"/>
            <a:ext cx="11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 A2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9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151643"/>
            <a:ext cx="8115300" cy="660625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3950" y="2593571"/>
            <a:ext cx="11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A4 A5</a:t>
            </a:r>
            <a:endParaRPr lang="es-ES" dirty="0"/>
          </a:p>
        </p:txBody>
      </p:sp>
      <p:pic>
        <p:nvPicPr>
          <p:cNvPr id="7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64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537" y="66502"/>
            <a:ext cx="6044207" cy="659770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3950" y="2593571"/>
            <a:ext cx="11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A4 A5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25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77" y="507076"/>
            <a:ext cx="5647345" cy="635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423950" y="2593571"/>
            <a:ext cx="11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A4 A5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7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64" y="382384"/>
            <a:ext cx="6088356" cy="6475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423950" y="2593571"/>
            <a:ext cx="113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A4 A5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4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838325"/>
            <a:ext cx="11896725" cy="38481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849090" y="44784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A7 A8 A9 A10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04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52" y="6290818"/>
            <a:ext cx="1888382" cy="567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0" y="213389"/>
            <a:ext cx="10520363" cy="60774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3375" y="847725"/>
            <a:ext cx="2543175" cy="553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3321348" y="-103779"/>
            <a:ext cx="8153400" cy="634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800350" y="3790950"/>
            <a:ext cx="1905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800350" y="5810250"/>
            <a:ext cx="1905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676650" y="603250"/>
            <a:ext cx="1905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2794000" y="854075"/>
            <a:ext cx="190500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0829265" y="458953"/>
            <a:ext cx="316871" cy="229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2" y="1651380"/>
            <a:ext cx="12077698" cy="347306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49090" y="44784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A7 A8 A9 A10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706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3" y="803750"/>
            <a:ext cx="10702938" cy="5505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4849090" y="44784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A7 A8 A9 A10</a:t>
            </a:r>
            <a:endParaRPr lang="es-ES" dirty="0"/>
          </a:p>
        </p:txBody>
      </p:sp>
      <p:pic>
        <p:nvPicPr>
          <p:cNvPr id="7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2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9" y="1156293"/>
            <a:ext cx="11607353" cy="482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4849090" y="44784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A7 A8 A9 A10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3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1535402"/>
            <a:ext cx="11621193" cy="384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4849090" y="44784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A7 A8 A9 A10</a:t>
            </a:r>
            <a:endParaRPr lang="es-ES" dirty="0"/>
          </a:p>
        </p:txBody>
      </p:sp>
      <p:pic>
        <p:nvPicPr>
          <p:cNvPr id="7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841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29" y="663340"/>
            <a:ext cx="10575432" cy="542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4865716" y="297177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A7 A8 A9 A10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8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1130023"/>
            <a:ext cx="10606088" cy="525648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49090" y="44784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A11 A12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6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88" y="419100"/>
            <a:ext cx="7610710" cy="6197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07279" y="140169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A11 A12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66" y="400969"/>
            <a:ext cx="8166534" cy="631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-42719" y="3117160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A11 A12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026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00" y="115841"/>
            <a:ext cx="8545513" cy="659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0" y="3129860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A11 A12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84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40891"/>
            <a:ext cx="11099800" cy="59885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61791" y="260001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A13 A14 A15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08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52" y="6290818"/>
            <a:ext cx="1888382" cy="567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60" y="551793"/>
            <a:ext cx="8147689" cy="588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94" y="250832"/>
            <a:ext cx="8662988" cy="65253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2554314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A13 A14 A15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484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87" y="316242"/>
            <a:ext cx="8443913" cy="65417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61791" y="260001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A13 A14 A15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2381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44" y="516858"/>
            <a:ext cx="7957956" cy="583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4953231" y="147526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A13 A14 A15</a:t>
            </a:r>
            <a:endParaRPr lang="es-ES" dirty="0"/>
          </a:p>
        </p:txBody>
      </p:sp>
      <p:pic>
        <p:nvPicPr>
          <p:cNvPr id="7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8137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39" y="534617"/>
            <a:ext cx="8456096" cy="618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4932578" y="186893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A13 A14 A15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1360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03" y="468478"/>
            <a:ext cx="8282255" cy="626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4870104" y="99146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ARMARIO A13 A14 A15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2110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539749"/>
            <a:ext cx="10445750" cy="589438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A16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6911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88" y="516102"/>
            <a:ext cx="9834666" cy="61069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A16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7225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778" y="901259"/>
            <a:ext cx="7774247" cy="560324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A16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104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54" y="709329"/>
            <a:ext cx="9665390" cy="5756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A16</a:t>
            </a:r>
            <a:endParaRPr lang="es-ES" dirty="0"/>
          </a:p>
        </p:txBody>
      </p:sp>
      <p:pic>
        <p:nvPicPr>
          <p:cNvPr id="7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57241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17" y="832245"/>
            <a:ext cx="9358864" cy="547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A16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28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52" y="6290818"/>
            <a:ext cx="1888382" cy="567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00" y="331264"/>
            <a:ext cx="8648633" cy="624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7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02" y="635579"/>
            <a:ext cx="9389493" cy="574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A16</a:t>
            </a:r>
            <a:endParaRPr lang="es-ES" dirty="0"/>
          </a:p>
        </p:txBody>
      </p:sp>
      <p:pic>
        <p:nvPicPr>
          <p:cNvPr id="8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01997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3" y="660546"/>
            <a:ext cx="9882188" cy="570215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A17</a:t>
            </a:r>
            <a:endParaRPr lang="es-ES" dirty="0"/>
          </a:p>
        </p:txBody>
      </p:sp>
      <p:pic>
        <p:nvPicPr>
          <p:cNvPr id="7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0370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8" y="461910"/>
            <a:ext cx="10370734" cy="62436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A17</a:t>
            </a:r>
            <a:endParaRPr lang="es-ES" dirty="0"/>
          </a:p>
        </p:txBody>
      </p:sp>
      <p:pic>
        <p:nvPicPr>
          <p:cNvPr id="7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76158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37" y="731722"/>
            <a:ext cx="9718223" cy="5577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A17</a:t>
            </a:r>
            <a:endParaRPr lang="es-ES" dirty="0"/>
          </a:p>
        </p:txBody>
      </p:sp>
      <p:pic>
        <p:nvPicPr>
          <p:cNvPr id="4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29656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15" y="678008"/>
            <a:ext cx="8636067" cy="563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A17</a:t>
            </a:r>
            <a:endParaRPr lang="es-ES" dirty="0"/>
          </a:p>
        </p:txBody>
      </p:sp>
      <p:pic>
        <p:nvPicPr>
          <p:cNvPr id="4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9247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42" y="884257"/>
            <a:ext cx="9544014" cy="5425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5327245" y="104733"/>
            <a:ext cx="15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VESTIDOR A17</a:t>
            </a:r>
            <a:endParaRPr lang="es-ES" dirty="0"/>
          </a:p>
        </p:txBody>
      </p:sp>
      <p:pic>
        <p:nvPicPr>
          <p:cNvPr id="4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5803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01" y="881149"/>
            <a:ext cx="8466169" cy="562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5386838" y="254362"/>
            <a:ext cx="109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GRADEN</a:t>
            </a:r>
            <a:endParaRPr lang="es-ES" dirty="0"/>
          </a:p>
        </p:txBody>
      </p:sp>
      <p:pic>
        <p:nvPicPr>
          <p:cNvPr id="4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7817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69" y="1117826"/>
            <a:ext cx="8097705" cy="538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5386838" y="254362"/>
            <a:ext cx="109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GRADEN</a:t>
            </a:r>
            <a:endParaRPr lang="es-ES" dirty="0"/>
          </a:p>
        </p:txBody>
      </p:sp>
      <p:pic>
        <p:nvPicPr>
          <p:cNvPr id="4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64413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41" y="1021123"/>
            <a:ext cx="8255647" cy="548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4455163" y="329176"/>
            <a:ext cx="293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DETALLE DE MECANIZACIÓN</a:t>
            </a:r>
            <a:endParaRPr lang="es-ES" dirty="0"/>
          </a:p>
        </p:txBody>
      </p:sp>
      <p:pic>
        <p:nvPicPr>
          <p:cNvPr id="4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28793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34" y="899929"/>
            <a:ext cx="3626901" cy="567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6" y="1512916"/>
            <a:ext cx="5715654" cy="380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4455163" y="329176"/>
            <a:ext cx="293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DETALLE DE MECANIZACIÓN</a:t>
            </a:r>
            <a:endParaRPr lang="es-ES" dirty="0"/>
          </a:p>
        </p:txBody>
      </p:sp>
      <p:pic>
        <p:nvPicPr>
          <p:cNvPr id="6" name="Shape 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9267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0" y="712830"/>
            <a:ext cx="7810500" cy="55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0052" y="6290818"/>
            <a:ext cx="1888256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5" name="Picture 1" descr="D:\ENCINAR DEL REY\infosencinar\TIPO P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9378" y="271825"/>
            <a:ext cx="9182507" cy="630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12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</TotalTime>
  <Words>589</Words>
  <Application>Microsoft Office PowerPoint</Application>
  <PresentationFormat>Panorámica</PresentationFormat>
  <Paragraphs>90</Paragraphs>
  <Slides>79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4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Cuerpo del interior</vt:lpstr>
      <vt:lpstr>Puertas</vt:lpstr>
      <vt:lpstr>Herrajes principales</vt:lpstr>
      <vt:lpstr>DISEÑO Y CALIDAD</vt:lpstr>
      <vt:lpstr>Opciones de almacenamiento y distribución de ropa y enseres</vt:lpstr>
      <vt:lpstr>Puertas correderas con doble/triple guía </vt:lpstr>
      <vt:lpstr>TRES SERIES A ELEGIR</vt:lpstr>
      <vt:lpstr>             Puertas Coplanar con herraje                          que hace que corran de verdad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ENCITOPIA ASUS 2</dc:creator>
  <cp:lastModifiedBy>ENCITOPIA TORRE</cp:lastModifiedBy>
  <cp:revision>138</cp:revision>
  <dcterms:created xsi:type="dcterms:W3CDTF">2017-09-15T07:22:37Z</dcterms:created>
  <dcterms:modified xsi:type="dcterms:W3CDTF">2019-11-15T10:35:01Z</dcterms:modified>
  <cp:contentStatus/>
</cp:coreProperties>
</file>